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DM Sans Medium"/>
      <p:regular r:id="rId15"/>
      <p:bold r:id="rId16"/>
      <p:italic r:id="rId17"/>
      <p:boldItalic r:id="rId18"/>
    </p:embeddedFont>
    <p:embeddedFont>
      <p:font typeface="Inter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bold.fntdata"/><Relationship Id="rId11" Type="http://schemas.openxmlformats.org/officeDocument/2006/relationships/slide" Target="slides/slide7.xml"/><Relationship Id="rId22" Type="http://schemas.openxmlformats.org/officeDocument/2006/relationships/font" Target="fonts/Inter-boldItalic.fntdata"/><Relationship Id="rId10" Type="http://schemas.openxmlformats.org/officeDocument/2006/relationships/slide" Target="slides/slide6.xml"/><Relationship Id="rId21" Type="http://schemas.openxmlformats.org/officeDocument/2006/relationships/font" Target="fonts/Inter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DMSansMedium-regular.fntdata"/><Relationship Id="rId14" Type="http://schemas.openxmlformats.org/officeDocument/2006/relationships/slide" Target="slides/slide10.xml"/><Relationship Id="rId17" Type="http://schemas.openxmlformats.org/officeDocument/2006/relationships/font" Target="fonts/DMSansMedium-italic.fntdata"/><Relationship Id="rId16" Type="http://schemas.openxmlformats.org/officeDocument/2006/relationships/font" Target="fonts/DMSansMedium-bold.fntdata"/><Relationship Id="rId5" Type="http://schemas.openxmlformats.org/officeDocument/2006/relationships/slide" Target="slides/slide1.xml"/><Relationship Id="rId19" Type="http://schemas.openxmlformats.org/officeDocument/2006/relationships/font" Target="fonts/Inter-regular.fntdata"/><Relationship Id="rId6" Type="http://schemas.openxmlformats.org/officeDocument/2006/relationships/slide" Target="slides/slide2.xml"/><Relationship Id="rId18" Type="http://schemas.openxmlformats.org/officeDocument/2006/relationships/font" Target="fonts/DMSansMedium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4450"/>
              <a:buFont typeface="DM Sans Medium"/>
              <a:buNone/>
            </a:pPr>
            <a:r>
              <a:rPr b="0" i="0" lang="en-US" sz="44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Управление паролями и доступом: современный взгляд на безопасность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Короткий обзор практик, технологий и стандартов, которые помогают защитить личные и корпоративные данные в 2026 году. Фокус: менеджеры паролей, ключи доступа, процессы и нормативы.</a:t>
            </a:r>
            <a:endParaRPr b="0" i="0" sz="175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12678025" y="7445275"/>
            <a:ext cx="1849500" cy="702300"/>
          </a:xfrm>
          <a:prstGeom prst="rect">
            <a:avLst/>
          </a:prstGeom>
          <a:solidFill>
            <a:srgbClr val="F9F8F5"/>
          </a:solidFill>
          <a:ln cap="flat" cmpd="sng" w="9525">
            <a:solidFill>
              <a:srgbClr val="F9F8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5" name="Google Shape;18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/>
          <p:nvPr/>
        </p:nvSpPr>
        <p:spPr>
          <a:xfrm>
            <a:off x="793790" y="1529239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4450"/>
              <a:buFont typeface="DM Sans Medium"/>
              <a:buNone/>
            </a:pPr>
            <a:r>
              <a:rPr b="0" i="0" lang="en-US" sz="44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Заключение</a:t>
            </a:r>
            <a:endParaRPr b="0" i="0" sz="4450" u="none" cap="none" strike="noStrike"/>
          </a:p>
        </p:txBody>
      </p:sp>
      <p:sp>
        <p:nvSpPr>
          <p:cNvPr id="187" name="Google Shape;187;p22"/>
          <p:cNvSpPr/>
          <p:nvPr/>
        </p:nvSpPr>
        <p:spPr>
          <a:xfrm>
            <a:off x="793790" y="2578179"/>
            <a:ext cx="7556421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Безопасность начинается с правильного управления доступом. Современные инструменты — менеджеры паролей, ключи доступа, стандарты и процессы — делают защиту доступной и надежной. Начните с малого: внедрите менеджер паролей, включите 2FA и автоматизируйте управление правами в организации.</a:t>
            </a:r>
            <a:endParaRPr b="0" i="0" sz="1750" u="none" cap="none" strike="noStrike"/>
          </a:p>
        </p:txBody>
      </p:sp>
      <p:sp>
        <p:nvSpPr>
          <p:cNvPr id="188" name="Google Shape;188;p22"/>
          <p:cNvSpPr/>
          <p:nvPr/>
        </p:nvSpPr>
        <p:spPr>
          <a:xfrm>
            <a:off x="793790" y="5010745"/>
            <a:ext cx="7556421" cy="1689616"/>
          </a:xfrm>
          <a:prstGeom prst="roundRect">
            <a:avLst>
              <a:gd fmla="val 2014" name="adj"/>
            </a:avLst>
          </a:prstGeom>
          <a:solidFill>
            <a:srgbClr val="D6D6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9" name="Google Shape;18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0604" y="5354836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/>
          <p:nvPr/>
        </p:nvSpPr>
        <p:spPr>
          <a:xfrm>
            <a:off x="1530906" y="5294233"/>
            <a:ext cx="659249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Цвет акцента и элементы интерфейса должны использовать тему #28282F для единого визуального стиля.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5" name="Google Shape;6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762714" y="1083350"/>
            <a:ext cx="7618571" cy="1089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400"/>
              <a:buFont typeface="DM Sans Medium"/>
              <a:buNone/>
            </a:pPr>
            <a:r>
              <a:rPr b="0" i="0" lang="en-US" sz="34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Почему управление паролями — это вопрос жизни и смерти данных</a:t>
            </a:r>
            <a:endParaRPr b="0" i="0" sz="3400" u="none" cap="none" strike="noStrike"/>
          </a:p>
        </p:txBody>
      </p:sp>
      <p:sp>
        <p:nvSpPr>
          <p:cNvPr id="67" name="Google Shape;67;p14"/>
          <p:cNvSpPr/>
          <p:nvPr/>
        </p:nvSpPr>
        <p:spPr>
          <a:xfrm>
            <a:off x="762714" y="2487097"/>
            <a:ext cx="2399943" cy="4659035"/>
          </a:xfrm>
          <a:prstGeom prst="roundRect">
            <a:avLst>
              <a:gd fmla="val 1362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980599" y="2704981"/>
            <a:ext cx="1964174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100"/>
              <a:buFont typeface="DM Sans Medium"/>
              <a:buNone/>
            </a:pPr>
            <a:r>
              <a:rPr b="0" i="0" lang="en-US" sz="21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Масштаб угроз</a:t>
            </a:r>
            <a:endParaRPr b="0" i="0" sz="210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980599" y="3511629"/>
            <a:ext cx="1964174" cy="3077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88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В 2025 году более 80% утечек были связаны с компрометациями паролей — от фишинга до утечек баз данных.</a:t>
            </a:r>
            <a:endParaRPr b="0" i="0" sz="170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3371969" y="2487097"/>
            <a:ext cx="2399943" cy="4659035"/>
          </a:xfrm>
          <a:prstGeom prst="roundRect">
            <a:avLst>
              <a:gd fmla="val 1362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3589853" y="2704981"/>
            <a:ext cx="1964174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100"/>
              <a:buFont typeface="DM Sans Medium"/>
              <a:buNone/>
            </a:pPr>
            <a:r>
              <a:rPr b="0" i="0" lang="en-US" sz="21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Риск повторного использования</a:t>
            </a:r>
            <a:endParaRPr b="0" i="0" sz="210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3589853" y="4192667"/>
            <a:ext cx="1964174" cy="2735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88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Один и тот же пароль для многих сервисов превращает единичную утечку в цепную реакцию взломов.</a:t>
            </a:r>
            <a:endParaRPr b="0" i="0" sz="170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5981224" y="2487097"/>
            <a:ext cx="2399943" cy="4659035"/>
          </a:xfrm>
          <a:prstGeom prst="roundRect">
            <a:avLst>
              <a:gd fmla="val 1362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6199108" y="2704981"/>
            <a:ext cx="1964174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100"/>
              <a:buFont typeface="DM Sans Medium"/>
              <a:buNone/>
            </a:pPr>
            <a:r>
              <a:rPr b="0" i="0" lang="en-US" sz="21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Автоматизация атак</a:t>
            </a:r>
            <a:endParaRPr b="0" i="0" sz="2100" u="none" cap="none" strike="noStrike"/>
          </a:p>
        </p:txBody>
      </p:sp>
      <p:sp>
        <p:nvSpPr>
          <p:cNvPr id="75" name="Google Shape;75;p14"/>
          <p:cNvSpPr/>
          <p:nvPr/>
        </p:nvSpPr>
        <p:spPr>
          <a:xfrm>
            <a:off x="6199108" y="3511629"/>
            <a:ext cx="1964174" cy="2735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88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Брутфорс и словарные атаки подбирают слабые пароли за секунды — стандартные пароли не выдерживают.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1" name="Google Shape;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311354"/>
            <a:ext cx="4205168" cy="560689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5559981" y="2056686"/>
            <a:ext cx="8284131" cy="1133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Менеджеры паролей: что это и зачем они нужны</a:t>
            </a:r>
            <a:endParaRPr b="0" i="0" sz="3550" u="none" cap="none" strike="noStrike"/>
          </a:p>
        </p:txBody>
      </p:sp>
      <p:sp>
        <p:nvSpPr>
          <p:cNvPr id="83" name="Google Shape;83;p15"/>
          <p:cNvSpPr/>
          <p:nvPr/>
        </p:nvSpPr>
        <p:spPr>
          <a:xfrm>
            <a:off x="5559981" y="3417451"/>
            <a:ext cx="828413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Софт для безопасного хранения, генерации и автозаполнения уникальных паролей. Обеспечивают целостность, конфиденциальность и удобство доступа.</a:t>
            </a:r>
            <a:endParaRPr b="0" i="0" sz="1750" u="none" cap="none" strike="noStrike"/>
          </a:p>
        </p:txBody>
      </p:sp>
      <p:sp>
        <p:nvSpPr>
          <p:cNvPr id="84" name="Google Shape;84;p15"/>
          <p:cNvSpPr/>
          <p:nvPr/>
        </p:nvSpPr>
        <p:spPr>
          <a:xfrm>
            <a:off x="5559981" y="4710232"/>
            <a:ext cx="8284131" cy="145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Запоминают только мастер‑пароль — остальное автозаполняется</a:t>
            </a:r>
            <a:endParaRPr b="0" i="0" sz="1750" u="none" cap="none" strike="noStrike"/>
          </a:p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Генерируют сильные пароли по правилам и политикам</a:t>
            </a:r>
            <a:endParaRPr b="0" i="0" sz="1750" u="none" cap="none" strike="noStrike"/>
          </a:p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Типы: локальные, облачные, гибридные — выбор зависит от потребностей и рисков</a:t>
            </a:r>
            <a:endParaRPr b="0" i="0" sz="1750" u="none" cap="none" strike="noStrike"/>
          </a:p>
        </p:txBody>
      </p:sp>
      <p:sp>
        <p:nvSpPr>
          <p:cNvPr id="85" name="Google Shape;85;p15"/>
          <p:cNvSpPr/>
          <p:nvPr/>
        </p:nvSpPr>
        <p:spPr>
          <a:xfrm>
            <a:off x="12678025" y="7445275"/>
            <a:ext cx="1849500" cy="702300"/>
          </a:xfrm>
          <a:prstGeom prst="rect">
            <a:avLst/>
          </a:prstGeom>
          <a:solidFill>
            <a:srgbClr val="F9F8F5"/>
          </a:solidFill>
          <a:ln cap="flat" cmpd="sng" w="9525">
            <a:solidFill>
              <a:srgbClr val="F9F8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778788" y="1345525"/>
            <a:ext cx="8574048" cy="473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23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950"/>
              <a:buFont typeface="DM Sans Medium"/>
              <a:buNone/>
            </a:pPr>
            <a:r>
              <a:rPr b="0" i="0" lang="en-US" sz="29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Топ‑5 менеджеров паролей (обновлено 2026)</a:t>
            </a:r>
            <a:endParaRPr b="0" i="0" sz="2950" u="none" cap="none" strike="noStrike"/>
          </a:p>
        </p:txBody>
      </p:sp>
      <p:pic>
        <p:nvPicPr>
          <p:cNvPr descr="preencoded.png" id="92" name="Google Shape;9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788" y="2135624"/>
            <a:ext cx="904637" cy="55899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>
            <a:off x="1881187" y="2135624"/>
            <a:ext cx="2017395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850"/>
              <a:buFont typeface="DM Sans Medium"/>
              <a:buNone/>
            </a:pPr>
            <a:r>
              <a:rPr b="0" i="0" lang="en-US" sz="18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Dashlane</a:t>
            </a:r>
            <a:endParaRPr b="0" i="0" sz="1850" u="none" cap="none" strike="noStrike"/>
          </a:p>
        </p:txBody>
      </p:sp>
      <p:sp>
        <p:nvSpPr>
          <p:cNvPr id="94" name="Google Shape;94;p16"/>
          <p:cNvSpPr/>
          <p:nvPr/>
        </p:nvSpPr>
        <p:spPr>
          <a:xfrm>
            <a:off x="1881187" y="2526506"/>
            <a:ext cx="2017395" cy="139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275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Автоматическое обновление паролей, мониторинг утечек и удобный интерфейс для команд.</a:t>
            </a:r>
            <a:endParaRPr b="0" i="0" sz="1450" u="none" cap="none" strike="noStrike"/>
          </a:p>
        </p:txBody>
      </p:sp>
      <p:pic>
        <p:nvPicPr>
          <p:cNvPr descr="preencoded.png" id="95" name="Google Shape;9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6345" y="2135624"/>
            <a:ext cx="904756" cy="55911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>
            <a:off x="5198864" y="2135624"/>
            <a:ext cx="2017395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850"/>
              <a:buFont typeface="DM Sans Medium"/>
              <a:buNone/>
            </a:pPr>
            <a:r>
              <a:rPr b="0" i="0" lang="en-US" sz="18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LastPass</a:t>
            </a:r>
            <a:endParaRPr b="0" i="0" sz="1850" u="none" cap="none" strike="noStrike"/>
          </a:p>
        </p:txBody>
      </p:sp>
      <p:sp>
        <p:nvSpPr>
          <p:cNvPr id="97" name="Google Shape;97;p16"/>
          <p:cNvSpPr/>
          <p:nvPr/>
        </p:nvSpPr>
        <p:spPr>
          <a:xfrm>
            <a:off x="5198864" y="2526506"/>
            <a:ext cx="2017395" cy="1668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275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Кроссплатформенность и надёжная двухфакторная аутентификация для повседневного использования.</a:t>
            </a:r>
            <a:endParaRPr b="0" i="0" sz="1450" u="none" cap="none" strike="noStrike"/>
          </a:p>
        </p:txBody>
      </p:sp>
      <p:pic>
        <p:nvPicPr>
          <p:cNvPr descr="preencoded.png" id="98" name="Google Shape;9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14022" y="2135624"/>
            <a:ext cx="904756" cy="55911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/>
          <p:nvPr/>
        </p:nvSpPr>
        <p:spPr>
          <a:xfrm>
            <a:off x="8516541" y="2135624"/>
            <a:ext cx="2017395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850"/>
              <a:buFont typeface="DM Sans Medium"/>
              <a:buNone/>
            </a:pPr>
            <a:r>
              <a:rPr b="0" i="0" lang="en-US" sz="18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BitWarden</a:t>
            </a:r>
            <a:endParaRPr b="0" i="0" sz="1850" u="none" cap="none" strike="noStrike"/>
          </a:p>
        </p:txBody>
      </p:sp>
      <p:sp>
        <p:nvSpPr>
          <p:cNvPr id="100" name="Google Shape;100;p16"/>
          <p:cNvSpPr/>
          <p:nvPr/>
        </p:nvSpPr>
        <p:spPr>
          <a:xfrm>
            <a:off x="8516541" y="2526506"/>
            <a:ext cx="2017395" cy="139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275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Открытый код, гибридное хранение и прозрачная модель безопасности для организаций.</a:t>
            </a:r>
            <a:endParaRPr b="0" i="0" sz="1450" u="none" cap="none" strike="noStrike"/>
          </a:p>
        </p:txBody>
      </p:sp>
      <p:pic>
        <p:nvPicPr>
          <p:cNvPr descr="preencoded.png" id="101" name="Google Shape;10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31698" y="2135624"/>
            <a:ext cx="904756" cy="55911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/>
          <p:nvPr/>
        </p:nvSpPr>
        <p:spPr>
          <a:xfrm>
            <a:off x="11834217" y="2135624"/>
            <a:ext cx="2017395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850"/>
              <a:buFont typeface="DM Sans Medium"/>
              <a:buNone/>
            </a:pPr>
            <a:r>
              <a:rPr b="0" i="0" lang="en-US" sz="18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KeePassXC</a:t>
            </a:r>
            <a:endParaRPr b="0" i="0" sz="1850" u="none" cap="none" strike="noStrike"/>
          </a:p>
        </p:txBody>
      </p:sp>
      <p:sp>
        <p:nvSpPr>
          <p:cNvPr id="103" name="Google Shape;103;p16"/>
          <p:cNvSpPr/>
          <p:nvPr/>
        </p:nvSpPr>
        <p:spPr>
          <a:xfrm>
            <a:off x="11834217" y="2526506"/>
            <a:ext cx="2017395" cy="139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275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Локальное хранение без облака, идеален для тех, кто контролирует ключи и инфраструктуру.</a:t>
            </a:r>
            <a:endParaRPr b="0" i="0" sz="1450" u="none" cap="none" strike="noStrike"/>
          </a:p>
        </p:txBody>
      </p:sp>
      <p:pic>
        <p:nvPicPr>
          <p:cNvPr descr="preencoded.png" id="104" name="Google Shape;10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8788" y="4511040"/>
            <a:ext cx="904637" cy="55899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>
            <a:off x="1881187" y="4511040"/>
            <a:ext cx="2017395" cy="887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850"/>
              <a:buFont typeface="DM Sans Medium"/>
              <a:buNone/>
            </a:pPr>
            <a:r>
              <a:rPr b="0" i="0" lang="en-US" sz="18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Kaspersky Password Manager</a:t>
            </a:r>
            <a:endParaRPr b="0" i="0" sz="1850" u="none" cap="none" strike="noStrike"/>
          </a:p>
        </p:txBody>
      </p:sp>
      <p:sp>
        <p:nvSpPr>
          <p:cNvPr id="106" name="Google Shape;106;p16"/>
          <p:cNvSpPr/>
          <p:nvPr/>
        </p:nvSpPr>
        <p:spPr>
          <a:xfrm>
            <a:off x="1881187" y="5493901"/>
            <a:ext cx="2017395" cy="139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275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Интеграция с антивирусом, защита от фишинга и централизованный контроль для SMB.</a:t>
            </a:r>
            <a:endParaRPr b="0" i="0" sz="1450" u="none" cap="none" strike="noStrike"/>
          </a:p>
        </p:txBody>
      </p:sp>
      <p:sp>
        <p:nvSpPr>
          <p:cNvPr id="107" name="Google Shape;107;p16"/>
          <p:cNvSpPr/>
          <p:nvPr/>
        </p:nvSpPr>
        <p:spPr>
          <a:xfrm>
            <a:off x="12678025" y="7445275"/>
            <a:ext cx="1849500" cy="702300"/>
          </a:xfrm>
          <a:prstGeom prst="rect">
            <a:avLst/>
          </a:prstGeom>
          <a:solidFill>
            <a:srgbClr val="F9F8F5"/>
          </a:solidFill>
          <a:ln cap="flat" cmpd="sng" w="9525">
            <a:solidFill>
              <a:srgbClr val="F9F8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3" name="Google Shape;11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236" y="1605677"/>
            <a:ext cx="8363664" cy="501812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>
            <a:off x="9630966" y="1058704"/>
            <a:ext cx="4264700" cy="1060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300"/>
              <a:buFont typeface="DM Sans Medium"/>
              <a:buNone/>
            </a:pPr>
            <a:r>
              <a:rPr b="0" i="0" lang="en-US" sz="33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Практика: Google Chrome и Android</a:t>
            </a:r>
            <a:endParaRPr b="0" i="0" sz="3300" u="none" cap="none" strike="noStrike"/>
          </a:p>
        </p:txBody>
      </p:sp>
      <p:sp>
        <p:nvSpPr>
          <p:cNvPr id="115" name="Google Shape;115;p17"/>
          <p:cNvSpPr/>
          <p:nvPr/>
        </p:nvSpPr>
        <p:spPr>
          <a:xfrm>
            <a:off x="9630966" y="2317313"/>
            <a:ext cx="4264700" cy="984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Как настроить и использовать встроенные инструменты для повседневной защиты.</a:t>
            </a:r>
            <a:endParaRPr b="0" i="0" sz="1650" u="none" cap="none" strike="noStrike"/>
          </a:p>
        </p:txBody>
      </p:sp>
      <p:sp>
        <p:nvSpPr>
          <p:cNvPr id="116" name="Google Shape;116;p17"/>
          <p:cNvSpPr/>
          <p:nvPr/>
        </p:nvSpPr>
        <p:spPr>
          <a:xfrm>
            <a:off x="9630966" y="3480554"/>
            <a:ext cx="4264700" cy="3611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50"/>
              <a:buFont typeface="Inter"/>
              <a:buChar char="•"/>
            </a:pPr>
            <a:r>
              <a:rPr b="0" i="0" lang="en-US" sz="16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Сохранение паролей в аккаунте Google с синхронизацией между устройствами</a:t>
            </a:r>
            <a:endParaRPr b="0" i="0" sz="1650" u="none" cap="none" strike="noStrike"/>
          </a:p>
          <a:p>
            <a:pPr indent="-342900" lvl="0" marL="342900" marR="0" rtl="0" algn="l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50"/>
              <a:buFont typeface="Inter"/>
              <a:buChar char="•"/>
            </a:pPr>
            <a:r>
              <a:rPr b="0" i="0" lang="en-US" sz="16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Генерация и автозаполнение сложных паролей прямо в браузере</a:t>
            </a:r>
            <a:endParaRPr b="0" i="0" sz="1650" u="none" cap="none" strike="noStrike"/>
          </a:p>
          <a:p>
            <a:pPr indent="-342900" lvl="0" marL="342900" marR="0" rtl="0" algn="l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50"/>
              <a:buFont typeface="Inter"/>
              <a:buChar char="•"/>
            </a:pPr>
            <a:r>
              <a:rPr b="0" i="0" lang="en-US" sz="16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Проверка надежности паролей (Password Checkup) и уведомления о взломах</a:t>
            </a:r>
            <a:endParaRPr b="0" i="0" sz="1650" u="none" cap="none" strike="noStrike"/>
          </a:p>
          <a:p>
            <a:pPr indent="-342900" lvl="0" marL="342900" marR="0" rtl="0" algn="l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50"/>
              <a:buFont typeface="Inter"/>
              <a:buChar char="•"/>
            </a:pPr>
            <a:r>
              <a:rPr b="0" i="0" lang="en-US" sz="16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Включение биометрии (отпечаток/лицо) для быстрого и безопасного доступа</a:t>
            </a:r>
            <a:endParaRPr b="0" i="0" sz="1650" u="none" cap="none" strike="noStrike"/>
          </a:p>
        </p:txBody>
      </p:sp>
      <p:sp>
        <p:nvSpPr>
          <p:cNvPr id="117" name="Google Shape;117;p17"/>
          <p:cNvSpPr/>
          <p:nvPr/>
        </p:nvSpPr>
        <p:spPr>
          <a:xfrm>
            <a:off x="12678025" y="7445275"/>
            <a:ext cx="1849500" cy="702300"/>
          </a:xfrm>
          <a:prstGeom prst="rect">
            <a:avLst/>
          </a:prstGeom>
          <a:solidFill>
            <a:srgbClr val="F9F8F5"/>
          </a:solidFill>
          <a:ln cap="flat" cmpd="sng" w="9525">
            <a:solidFill>
              <a:srgbClr val="F9F8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3" name="Google Shape;1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6280190" y="790694"/>
            <a:ext cx="7556421" cy="1133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Ключи доступа: следующее поколение аутентификации</a:t>
            </a:r>
            <a:endParaRPr b="0" i="0" sz="3550" u="none" cap="none" strike="noStrike"/>
          </a:p>
        </p:txBody>
      </p:sp>
      <p:sp>
        <p:nvSpPr>
          <p:cNvPr id="125" name="Google Shape;125;p18"/>
          <p:cNvSpPr/>
          <p:nvPr/>
        </p:nvSpPr>
        <p:spPr>
          <a:xfrm>
            <a:off x="6280190" y="2264807"/>
            <a:ext cx="2367558" cy="4193024"/>
          </a:xfrm>
          <a:prstGeom prst="roundRect">
            <a:avLst>
              <a:gd fmla="val 1437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6507004" y="2491621"/>
            <a:ext cx="1913930" cy="1062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Что такое ключи доступа</a:t>
            </a:r>
            <a:endParaRPr b="0" i="0" sz="2200" u="none" cap="none" strike="noStrike"/>
          </a:p>
        </p:txBody>
      </p:sp>
      <p:sp>
        <p:nvSpPr>
          <p:cNvPr id="127" name="Google Shape;127;p18"/>
          <p:cNvSpPr/>
          <p:nvPr/>
        </p:nvSpPr>
        <p:spPr>
          <a:xfrm>
            <a:off x="6507004" y="3690699"/>
            <a:ext cx="1913930" cy="2540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Криптографические привязки к устройству и биометрии вместо текстовых паролей.</a:t>
            </a:r>
            <a:endParaRPr b="0" i="0" sz="1750" u="none" cap="none" strike="noStrike"/>
          </a:p>
        </p:txBody>
      </p:sp>
      <p:sp>
        <p:nvSpPr>
          <p:cNvPr id="128" name="Google Shape;128;p18"/>
          <p:cNvSpPr/>
          <p:nvPr/>
        </p:nvSpPr>
        <p:spPr>
          <a:xfrm>
            <a:off x="8874562" y="2264807"/>
            <a:ext cx="2367558" cy="4193024"/>
          </a:xfrm>
          <a:prstGeom prst="roundRect">
            <a:avLst>
              <a:gd fmla="val 1437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9101376" y="2491621"/>
            <a:ext cx="191393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Преимущества</a:t>
            </a:r>
            <a:endParaRPr b="0" i="0" sz="2200" u="none" cap="none" strike="noStrike"/>
          </a:p>
        </p:txBody>
      </p:sp>
      <p:sp>
        <p:nvSpPr>
          <p:cNvPr id="130" name="Google Shape;130;p18"/>
          <p:cNvSpPr/>
          <p:nvPr/>
        </p:nvSpPr>
        <p:spPr>
          <a:xfrm>
            <a:off x="9101376" y="3336369"/>
            <a:ext cx="1913930" cy="2540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Защита от фишинга, невозможность копирования ключа, простота для пользователя.</a:t>
            </a:r>
            <a:endParaRPr b="0" i="0" sz="1750" u="none" cap="none" strike="noStrike"/>
          </a:p>
        </p:txBody>
      </p:sp>
      <p:sp>
        <p:nvSpPr>
          <p:cNvPr id="131" name="Google Shape;131;p18"/>
          <p:cNvSpPr/>
          <p:nvPr/>
        </p:nvSpPr>
        <p:spPr>
          <a:xfrm>
            <a:off x="11468933" y="2264807"/>
            <a:ext cx="2367558" cy="4193024"/>
          </a:xfrm>
          <a:prstGeom prst="roundRect">
            <a:avLst>
              <a:gd fmla="val 1437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11695748" y="2491621"/>
            <a:ext cx="191393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Совместимость</a:t>
            </a:r>
            <a:endParaRPr b="0" i="0" sz="2200" u="none" cap="none" strike="noStrike"/>
          </a:p>
        </p:txBody>
      </p:sp>
      <p:sp>
        <p:nvSpPr>
          <p:cNvPr id="133" name="Google Shape;133;p18"/>
          <p:cNvSpPr/>
          <p:nvPr/>
        </p:nvSpPr>
        <p:spPr>
          <a:xfrm>
            <a:off x="11695748" y="3336369"/>
            <a:ext cx="1913930" cy="2540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Поддерживаются на Windows, macOS, Android, iOS и в современных браузерах (WebAuthn).</a:t>
            </a:r>
            <a:endParaRPr b="0" i="0" sz="1750" u="none" cap="none" strike="noStrike"/>
          </a:p>
        </p:txBody>
      </p:sp>
      <p:sp>
        <p:nvSpPr>
          <p:cNvPr id="134" name="Google Shape;134;p18"/>
          <p:cNvSpPr/>
          <p:nvPr/>
        </p:nvSpPr>
        <p:spPr>
          <a:xfrm>
            <a:off x="6280190" y="6712982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Пример: вход в Google через отпечаток пальца — ключ хранится на устройстве и не передаётся по сети.</a:t>
            </a:r>
            <a:endParaRPr b="0" i="0" sz="1750" u="none" cap="none" strike="noStrike"/>
          </a:p>
        </p:txBody>
      </p:sp>
      <p:sp>
        <p:nvSpPr>
          <p:cNvPr id="135" name="Google Shape;135;p18"/>
          <p:cNvSpPr/>
          <p:nvPr/>
        </p:nvSpPr>
        <p:spPr>
          <a:xfrm>
            <a:off x="12678025" y="7445275"/>
            <a:ext cx="1849500" cy="702300"/>
          </a:xfrm>
          <a:prstGeom prst="rect">
            <a:avLst/>
          </a:prstGeom>
          <a:solidFill>
            <a:srgbClr val="F9F8F5"/>
          </a:solidFill>
          <a:ln cap="flat" cmpd="sng" w="9525">
            <a:solidFill>
              <a:srgbClr val="F9F8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1" name="Google Shape;14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/>
          <p:nvPr/>
        </p:nvSpPr>
        <p:spPr>
          <a:xfrm>
            <a:off x="684252" y="1384221"/>
            <a:ext cx="7775496" cy="977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9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050"/>
              <a:buFont typeface="DM Sans Medium"/>
              <a:buNone/>
            </a:pPr>
            <a:r>
              <a:rPr b="0" i="0" lang="en-US" sz="30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ГОСТ Р 71753‑2024: национальный стандарт по управлению доступом</a:t>
            </a:r>
            <a:endParaRPr b="0" i="0" sz="3050" u="none" cap="none" strike="noStrike"/>
          </a:p>
        </p:txBody>
      </p:sp>
      <p:sp>
        <p:nvSpPr>
          <p:cNvPr id="143" name="Google Shape;143;p19"/>
          <p:cNvSpPr/>
          <p:nvPr/>
        </p:nvSpPr>
        <p:spPr>
          <a:xfrm>
            <a:off x="684252" y="2614493"/>
            <a:ext cx="7775496" cy="582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Стандарт, введённый в декабре 2024 года, задаёт требования к автоматизации прав доступа и процессам выдачи/отзыва учетных записей.</a:t>
            </a:r>
            <a:endParaRPr b="0" i="0" sz="1500" u="none" cap="none" strike="noStrike"/>
          </a:p>
        </p:txBody>
      </p:sp>
      <p:sp>
        <p:nvSpPr>
          <p:cNvPr id="144" name="Google Shape;144;p19"/>
          <p:cNvSpPr/>
          <p:nvPr/>
        </p:nvSpPr>
        <p:spPr>
          <a:xfrm>
            <a:off x="684252" y="3679508"/>
            <a:ext cx="2479477" cy="3165872"/>
          </a:xfrm>
          <a:prstGeom prst="roundRect">
            <a:avLst>
              <a:gd fmla="val 4425" name="adj"/>
            </a:avLst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>
            <a:off x="684252" y="3656648"/>
            <a:ext cx="2479477" cy="91440"/>
          </a:xfrm>
          <a:prstGeom prst="roundRect">
            <a:avLst>
              <a:gd fmla="val 32072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1630680" y="3386257"/>
            <a:ext cx="586502" cy="586502"/>
          </a:xfrm>
          <a:prstGeom prst="roundRect">
            <a:avLst>
              <a:gd fmla="val 155907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1806654" y="3532823"/>
            <a:ext cx="234553" cy="293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7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M Sans Medium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1</a:t>
            </a:r>
            <a:endParaRPr b="0" i="0" sz="1800" u="none" cap="none" strike="noStrike"/>
          </a:p>
        </p:txBody>
      </p:sp>
      <p:sp>
        <p:nvSpPr>
          <p:cNvPr id="148" name="Google Shape;148;p19"/>
          <p:cNvSpPr/>
          <p:nvPr/>
        </p:nvSpPr>
        <p:spPr>
          <a:xfrm>
            <a:off x="902613" y="4168259"/>
            <a:ext cx="2042755" cy="305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900"/>
              <a:buFont typeface="DM Sans Medium"/>
              <a:buNone/>
            </a:pPr>
            <a:r>
              <a:rPr b="0" i="0" lang="en-US" sz="19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Ролевая модель</a:t>
            </a:r>
            <a:endParaRPr b="0" i="0" sz="1900" u="none" cap="none" strike="noStrike"/>
          </a:p>
        </p:txBody>
      </p:sp>
      <p:sp>
        <p:nvSpPr>
          <p:cNvPr id="149" name="Google Shape;149;p19"/>
          <p:cNvSpPr/>
          <p:nvPr/>
        </p:nvSpPr>
        <p:spPr>
          <a:xfrm>
            <a:off x="902613" y="4574858"/>
            <a:ext cx="2042755" cy="1455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Чёткое распределение прав по ролям снижает избыточные привилегии.</a:t>
            </a:r>
            <a:endParaRPr b="0" i="0" sz="1500" u="none" cap="none" strike="noStrike"/>
          </a:p>
        </p:txBody>
      </p:sp>
      <p:sp>
        <p:nvSpPr>
          <p:cNvPr id="150" name="Google Shape;150;p19"/>
          <p:cNvSpPr/>
          <p:nvPr/>
        </p:nvSpPr>
        <p:spPr>
          <a:xfrm>
            <a:off x="3332202" y="3679508"/>
            <a:ext cx="2479477" cy="3165872"/>
          </a:xfrm>
          <a:prstGeom prst="roundRect">
            <a:avLst>
              <a:gd fmla="val 4425" name="adj"/>
            </a:avLst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3332202" y="3656648"/>
            <a:ext cx="2479477" cy="91440"/>
          </a:xfrm>
          <a:prstGeom prst="roundRect">
            <a:avLst>
              <a:gd fmla="val 32072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/>
          <p:nvPr/>
        </p:nvSpPr>
        <p:spPr>
          <a:xfrm>
            <a:off x="4278630" y="3386257"/>
            <a:ext cx="586502" cy="586502"/>
          </a:xfrm>
          <a:prstGeom prst="roundRect">
            <a:avLst>
              <a:gd fmla="val 155907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>
            <a:off x="4454604" y="3532823"/>
            <a:ext cx="234553" cy="293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7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M Sans Medium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2</a:t>
            </a:r>
            <a:endParaRPr b="0" i="0" sz="1800" u="none" cap="none" strike="noStrike"/>
          </a:p>
        </p:txBody>
      </p:sp>
      <p:sp>
        <p:nvSpPr>
          <p:cNvPr id="154" name="Google Shape;154;p19"/>
          <p:cNvSpPr/>
          <p:nvPr/>
        </p:nvSpPr>
        <p:spPr>
          <a:xfrm>
            <a:off x="3550563" y="4168259"/>
            <a:ext cx="2042755" cy="611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900"/>
              <a:buFont typeface="DM Sans Medium"/>
              <a:buNone/>
            </a:pPr>
            <a:r>
              <a:rPr b="0" i="0" lang="en-US" sz="19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Электронные заявки</a:t>
            </a:r>
            <a:endParaRPr b="0" i="0" sz="1900" u="none" cap="none" strike="noStrike"/>
          </a:p>
        </p:txBody>
      </p:sp>
      <p:sp>
        <p:nvSpPr>
          <p:cNvPr id="155" name="Google Shape;155;p19"/>
          <p:cNvSpPr/>
          <p:nvPr/>
        </p:nvSpPr>
        <p:spPr>
          <a:xfrm>
            <a:off x="3550563" y="4880372"/>
            <a:ext cx="2042755" cy="1746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Процесс выдачи доступа через заявочную систему с автоматизированной трассировкой.</a:t>
            </a:r>
            <a:endParaRPr b="0" i="0" sz="1500" u="none" cap="none" strike="noStrike"/>
          </a:p>
        </p:txBody>
      </p:sp>
      <p:sp>
        <p:nvSpPr>
          <p:cNvPr id="156" name="Google Shape;156;p19"/>
          <p:cNvSpPr/>
          <p:nvPr/>
        </p:nvSpPr>
        <p:spPr>
          <a:xfrm>
            <a:off x="5980152" y="3679508"/>
            <a:ext cx="2479477" cy="3165872"/>
          </a:xfrm>
          <a:prstGeom prst="roundRect">
            <a:avLst>
              <a:gd fmla="val 4425" name="adj"/>
            </a:avLst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5980152" y="3656648"/>
            <a:ext cx="2479477" cy="91440"/>
          </a:xfrm>
          <a:prstGeom prst="roundRect">
            <a:avLst>
              <a:gd fmla="val 32072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6926580" y="3386257"/>
            <a:ext cx="586502" cy="586502"/>
          </a:xfrm>
          <a:prstGeom prst="roundRect">
            <a:avLst>
              <a:gd fmla="val 155907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7102554" y="3532823"/>
            <a:ext cx="234553" cy="293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7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M Sans Medium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3</a:t>
            </a:r>
            <a:endParaRPr b="0" i="0" sz="1800" u="none" cap="none" strike="noStrike"/>
          </a:p>
        </p:txBody>
      </p:sp>
      <p:sp>
        <p:nvSpPr>
          <p:cNvPr id="160" name="Google Shape;160;p19"/>
          <p:cNvSpPr/>
          <p:nvPr/>
        </p:nvSpPr>
        <p:spPr>
          <a:xfrm>
            <a:off x="6198513" y="4168259"/>
            <a:ext cx="2042755" cy="611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900"/>
              <a:buFont typeface="DM Sans Medium"/>
              <a:buNone/>
            </a:pPr>
            <a:r>
              <a:rPr b="0" i="0" lang="en-US" sz="19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Аудит и уведомления</a:t>
            </a:r>
            <a:endParaRPr b="0" i="0" sz="1900" u="none" cap="none" strike="noStrike"/>
          </a:p>
        </p:txBody>
      </p:sp>
      <p:sp>
        <p:nvSpPr>
          <p:cNvPr id="161" name="Google Shape;161;p19"/>
          <p:cNvSpPr/>
          <p:nvPr/>
        </p:nvSpPr>
        <p:spPr>
          <a:xfrm>
            <a:off x="6198513" y="4880372"/>
            <a:ext cx="2042755" cy="1746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Мониторинг легальных и нелегальных прав доступа с оповещением ответственных лиц.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7" name="Google Shape;16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587" y="1584960"/>
            <a:ext cx="8432602" cy="505956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/>
          <p:nvPr/>
        </p:nvSpPr>
        <p:spPr>
          <a:xfrm>
            <a:off x="9624060" y="1368743"/>
            <a:ext cx="4316254" cy="149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100"/>
              <a:buFont typeface="DM Sans Medium"/>
              <a:buNone/>
            </a:pPr>
            <a:r>
              <a:rPr b="0" i="0" lang="en-US" sz="31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Корпоративные решения: пример Passwork</a:t>
            </a:r>
            <a:endParaRPr b="0" i="0" sz="3100" u="none" cap="none" strike="noStrike"/>
          </a:p>
        </p:txBody>
      </p:sp>
      <p:sp>
        <p:nvSpPr>
          <p:cNvPr id="169" name="Google Shape;169;p20"/>
          <p:cNvSpPr/>
          <p:nvPr/>
        </p:nvSpPr>
        <p:spPr>
          <a:xfrm>
            <a:off x="9624060" y="3038713"/>
            <a:ext cx="4316254" cy="8986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61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Passwork — пример платформы для управления паролями и доступом в компании: сочетание удобства и контроля.</a:t>
            </a:r>
            <a:endParaRPr b="0" i="0" sz="1550" u="none" cap="none" strike="noStrike"/>
          </a:p>
        </p:txBody>
      </p:sp>
      <p:sp>
        <p:nvSpPr>
          <p:cNvPr id="170" name="Google Shape;170;p20"/>
          <p:cNvSpPr/>
          <p:nvPr/>
        </p:nvSpPr>
        <p:spPr>
          <a:xfrm>
            <a:off x="9624060" y="4095036"/>
            <a:ext cx="4316254" cy="2696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161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Централизованные сейфы и папки с разграничением прав</a:t>
            </a:r>
            <a:endParaRPr b="0" i="0" sz="1550" u="none" cap="none" strike="noStrike"/>
          </a:p>
          <a:p>
            <a:pPr indent="-342900" lvl="0" marL="342900" marR="0" rtl="0" algn="l">
              <a:lnSpc>
                <a:spcPct val="15161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Интеграция с LDAP/SSO и поддержка двухфакторной аутентификации</a:t>
            </a:r>
            <a:endParaRPr b="0" i="0" sz="1550" u="none" cap="none" strike="noStrike"/>
          </a:p>
          <a:p>
            <a:pPr indent="-342900" lvl="0" marL="342900" marR="0" rtl="0" algn="l">
              <a:lnSpc>
                <a:spcPct val="15161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История действий, панель безопасности и аудиты для соответствия требованиям</a:t>
            </a:r>
            <a:endParaRPr b="0" i="0" sz="1550" u="none" cap="none" strike="noStrike"/>
          </a:p>
          <a:p>
            <a:pPr indent="-342900" lvl="0" marL="342900" marR="0" rtl="0" algn="l">
              <a:lnSpc>
                <a:spcPct val="15161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Inter"/>
              <a:buChar char="•"/>
            </a:pPr>
            <a:r>
              <a:rPr b="0" i="0" lang="en-US" sz="15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Мобильные приложения и расширения для быстрого безопасного доступа</a:t>
            </a:r>
            <a:endParaRPr b="0" i="0" sz="1550" u="none" cap="none" strike="noStrike"/>
          </a:p>
        </p:txBody>
      </p:sp>
      <p:sp>
        <p:nvSpPr>
          <p:cNvPr id="171" name="Google Shape;171;p20"/>
          <p:cNvSpPr/>
          <p:nvPr/>
        </p:nvSpPr>
        <p:spPr>
          <a:xfrm>
            <a:off x="12678025" y="7445275"/>
            <a:ext cx="1849500" cy="702300"/>
          </a:xfrm>
          <a:prstGeom prst="rect">
            <a:avLst/>
          </a:prstGeom>
          <a:solidFill>
            <a:srgbClr val="F9F8F5"/>
          </a:solidFill>
          <a:ln cap="flat" cmpd="sng" w="9525">
            <a:solidFill>
              <a:srgbClr val="F9F8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7" name="Google Shape;1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/>
          <p:nvPr/>
        </p:nvSpPr>
        <p:spPr>
          <a:xfrm>
            <a:off x="793790" y="1404580"/>
            <a:ext cx="7556421" cy="1133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Лучшие практики управления паролями и доступом</a:t>
            </a:r>
            <a:endParaRPr b="0" i="0" sz="3550" u="none" cap="none" strike="noStrike"/>
          </a:p>
        </p:txBody>
      </p:sp>
      <p:sp>
        <p:nvSpPr>
          <p:cNvPr id="179" name="Google Shape;179;p21"/>
          <p:cNvSpPr/>
          <p:nvPr/>
        </p:nvSpPr>
        <p:spPr>
          <a:xfrm>
            <a:off x="793790" y="2878693"/>
            <a:ext cx="7556421" cy="362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Calibri"/>
              <a:buAutoNum type="arabicPeriod"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Используйте менеджеры паролей для уникальных, сложных паролей.</a:t>
            </a:r>
            <a:endParaRPr b="0" i="0" sz="1750" u="none" cap="none" strike="noStrike"/>
          </a:p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Calibri"/>
              <a:buAutoNum type="arabicPeriod"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Включайте двухфакторную аутентификацию и биометрию там, где возможно.</a:t>
            </a:r>
            <a:endParaRPr b="0" i="0" sz="1750" u="none" cap="none" strike="noStrike"/>
          </a:p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Calibri"/>
              <a:buAutoNum type="arabicPeriod"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Регулярно пересматривайте и обновляйте доступы для критических аккаунтов.</a:t>
            </a:r>
            <a:endParaRPr b="0" i="0" sz="1750" u="none" cap="none" strike="noStrike"/>
          </a:p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Calibri"/>
              <a:buAutoNum type="arabicPeriod"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Внедряйте роле‑ориентированный доступ и автоматизацию выдачи/отзыва прав.</a:t>
            </a:r>
            <a:endParaRPr b="0" i="0" sz="1750" u="none" cap="none" strike="noStrike"/>
          </a:p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Calibri"/>
              <a:buAutoNum type="arabicPeriod"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Обучайте сотрудников: фишинг и социальная инженерия — главный источник компрометаций.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